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62" r:id="rId2"/>
    <p:sldId id="263" r:id="rId3"/>
    <p:sldId id="264" r:id="rId4"/>
    <p:sldId id="299" r:id="rId5"/>
    <p:sldId id="300" r:id="rId6"/>
    <p:sldId id="302" r:id="rId7"/>
    <p:sldId id="303" r:id="rId8"/>
    <p:sldId id="304" r:id="rId9"/>
    <p:sldId id="305" r:id="rId10"/>
    <p:sldId id="306" r:id="rId11"/>
    <p:sldId id="307" r:id="rId12"/>
    <p:sldId id="260" r:id="rId13"/>
    <p:sldId id="261" r:id="rId14"/>
    <p:sldId id="258" r:id="rId15"/>
    <p:sldId id="257" r:id="rId16"/>
    <p:sldId id="266" r:id="rId17"/>
    <p:sldId id="265" r:id="rId18"/>
    <p:sldId id="275" r:id="rId19"/>
    <p:sldId id="267" r:id="rId20"/>
    <p:sldId id="276" r:id="rId21"/>
    <p:sldId id="289" r:id="rId22"/>
    <p:sldId id="290" r:id="rId23"/>
    <p:sldId id="279" r:id="rId24"/>
    <p:sldId id="280" r:id="rId25"/>
    <p:sldId id="282" r:id="rId26"/>
    <p:sldId id="283" r:id="rId27"/>
    <p:sldId id="284" r:id="rId28"/>
    <p:sldId id="288" r:id="rId29"/>
    <p:sldId id="287" r:id="rId30"/>
    <p:sldId id="291" r:id="rId31"/>
    <p:sldId id="308" r:id="rId32"/>
    <p:sldId id="317" r:id="rId33"/>
    <p:sldId id="309" r:id="rId34"/>
    <p:sldId id="310" r:id="rId35"/>
    <p:sldId id="311" r:id="rId36"/>
    <p:sldId id="293" r:id="rId37"/>
    <p:sldId id="297" r:id="rId38"/>
    <p:sldId id="298" r:id="rId39"/>
    <p:sldId id="314" r:id="rId40"/>
    <p:sldId id="294" r:id="rId41"/>
    <p:sldId id="312" r:id="rId42"/>
    <p:sldId id="316" r:id="rId43"/>
    <p:sldId id="313" r:id="rId44"/>
    <p:sldId id="318" r:id="rId45"/>
    <p:sldId id="285" r:id="rId46"/>
    <p:sldId id="296" r:id="rId4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264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614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9857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0582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183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7749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798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254BC8E-E0A6-4655-B893-26210B5C0094}" type="datetimeFigureOut">
              <a:rPr lang="zh-TW" altLang="en-US" smtClean="0"/>
              <a:t>2019/8/24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116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506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5373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9197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995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0765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086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946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3077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4BC8E-E0A6-4655-B893-26210B5C0094}" type="datetimeFigureOut">
              <a:rPr lang="zh-TW" altLang="en-US" smtClean="0"/>
              <a:t>2019/8/24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78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LKoTqGao7U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hyperlink" Target="http://www1.udel.edu/present/Becky/bearin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Project report - bearing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69041" y="4250348"/>
            <a:ext cx="8280799" cy="2019824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Group2</a:t>
            </a:r>
          </a:p>
          <a:p>
            <a:pPr algn="ctr"/>
            <a:r>
              <a:rPr lang="en-US" altLang="zh-TW" dirty="0"/>
              <a:t>Bing-Hong Hong</a:t>
            </a:r>
          </a:p>
          <a:p>
            <a:pPr algn="ctr"/>
            <a:r>
              <a:rPr lang="en-US" altLang="zh-TW" dirty="0" err="1"/>
              <a:t>Hsin</a:t>
            </a:r>
            <a:r>
              <a:rPr lang="en-US" altLang="zh-TW" dirty="0"/>
              <a:t>-Ting Chou </a:t>
            </a:r>
            <a:endParaRPr lang="zh-TW" altLang="zh-TW" dirty="0"/>
          </a:p>
          <a:p>
            <a:pPr algn="ctr"/>
            <a:r>
              <a:rPr lang="en-US" altLang="zh-TW" dirty="0" err="1"/>
              <a:t>Chih-Hao</a:t>
            </a:r>
            <a:r>
              <a:rPr lang="en-US" altLang="zh-TW" dirty="0"/>
              <a:t> Chiang</a:t>
            </a:r>
            <a:endParaRPr lang="zh-TW" altLang="zh-TW" dirty="0"/>
          </a:p>
          <a:p>
            <a:pPr algn="ctr"/>
            <a:r>
              <a:rPr lang="en-US" altLang="zh-TW" dirty="0"/>
              <a:t>Shao-</a:t>
            </a:r>
            <a:r>
              <a:rPr lang="en-US" altLang="zh-TW" dirty="0" err="1"/>
              <a:t>Tse</a:t>
            </a:r>
            <a:r>
              <a:rPr lang="en-US" altLang="zh-TW" dirty="0"/>
              <a:t> </a:t>
            </a:r>
            <a:r>
              <a:rPr lang="en-US" altLang="zh-TW" dirty="0" err="1"/>
              <a:t>Chien</a:t>
            </a:r>
            <a:endParaRPr lang="zh-TW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5193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Solutions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Time Waveform Analysis</a:t>
            </a:r>
          </a:p>
          <a:p>
            <a:r>
              <a:rPr lang="en-US" altLang="zh-TW" dirty="0"/>
              <a:t>Frequency Spectral Analysis</a:t>
            </a:r>
          </a:p>
          <a:p>
            <a:r>
              <a:rPr lang="en-US" altLang="zh-TW" dirty="0"/>
              <a:t>High Frequency Detection (HFD)</a:t>
            </a:r>
          </a:p>
          <a:p>
            <a:r>
              <a:rPr lang="en-US" altLang="zh-TW" dirty="0"/>
              <a:t>Stress Wave Analysis or Spike Energy</a:t>
            </a:r>
          </a:p>
          <a:p>
            <a:r>
              <a:rPr lang="en-US" altLang="zh-TW" dirty="0"/>
              <a:t>Enveloping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0459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Enveloping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Enveloping is a technique that can extract the modulating signal from an amplitude modulated signal by </a:t>
            </a:r>
            <a:r>
              <a:rPr lang="en-US" altLang="zh-TW" dirty="0" err="1"/>
              <a:t>Hilber</a:t>
            </a:r>
            <a:r>
              <a:rPr lang="en-US" altLang="zh-TW" dirty="0"/>
              <a:t> transform.</a:t>
            </a:r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2619153" y="3648929"/>
            <a:ext cx="6953694" cy="3209071"/>
            <a:chOff x="2619152" y="3429038"/>
            <a:chExt cx="6953694" cy="320907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069" y="3429038"/>
              <a:ext cx="6789861" cy="2962850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2619152" y="6391888"/>
              <a:ext cx="69536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/>
                <a:t>http://www.power-mi.com/content/demodulation-or-envelope-analysis</a:t>
              </a:r>
              <a:endParaRPr lang="zh-TW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7760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of bearing fault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Rolling element bearing fault frequencies are generated when a bearing begins to fatigue.</a:t>
            </a:r>
          </a:p>
          <a:p>
            <a:pPr algn="just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domain statistical parameters, such as Root Mean Square Amplitude (RMS), are also calculated from vibration data and monitored for a significant increase in magnitude.</a:t>
            </a:r>
          </a:p>
          <a:p>
            <a:pPr algn="just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fault or defect frequencies are calculated using bearing geometry and speed.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503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of bearing fault(cont’d)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Manually observing the spectrum for increases throughout testing was not feasible due to the fact that these tests often ran unattended. For this reason, a technique was developed to trend the defect frequencies on-line. Using the defect frequencies BPFI, BPFO, BSF, FTF as indexes for the frequency domain data.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430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18012" y="730885"/>
            <a:ext cx="10515600" cy="1129567"/>
          </a:xfrm>
        </p:spPr>
        <p:txBody>
          <a:bodyPr>
            <a:normAutofit/>
          </a:bodyPr>
          <a:lstStyle/>
          <a:p>
            <a:r>
              <a:rPr lang="en-US" altLang="zh-TW" dirty="0"/>
              <a:t>Assumptions Made in Bearing Fault Frequencies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0321" y="2336873"/>
            <a:ext cx="9848342" cy="4142304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All balls/rollers are equal in diameter</a:t>
            </a:r>
          </a:p>
          <a:p>
            <a:pPr algn="just"/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There in pure rolling contact between balls, inner race and outer race.</a:t>
            </a:r>
          </a:p>
          <a:p>
            <a:pPr algn="just"/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There is no slipping between the shaft and the bearing</a:t>
            </a:r>
          </a:p>
          <a:p>
            <a:pPr algn="just"/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Outer race is stationary and inner race rotates</a:t>
            </a:r>
          </a:p>
          <a:p>
            <a:pPr algn="just"/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Bearing faults create a series of impacts which are amplified by resonances: bearing, sensors, structure </a:t>
            </a:r>
            <a:r>
              <a:rPr lang="en-US" altLang="zh-TW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7883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Decision Fusion Analysis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3" y="2192217"/>
            <a:ext cx="7742142" cy="3675214"/>
          </a:xfrm>
        </p:spPr>
      </p:pic>
      <p:sp>
        <p:nvSpPr>
          <p:cNvPr id="3" name="文字方塊 2"/>
          <p:cNvSpPr txBox="1"/>
          <p:nvPr/>
        </p:nvSpPr>
        <p:spPr>
          <a:xfrm>
            <a:off x="414067" y="6225482"/>
            <a:ext cx="101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Reference: Dempsey, Paula J., Gary </a:t>
            </a:r>
            <a:r>
              <a:rPr lang="en-US" altLang="zh-TW" sz="1600" dirty="0" err="1"/>
              <a:t>Kreider</a:t>
            </a:r>
            <a:r>
              <a:rPr lang="en-US" altLang="zh-TW" sz="1600" dirty="0"/>
              <a:t>, and Thomas </a:t>
            </a:r>
            <a:r>
              <a:rPr lang="en-US" altLang="zh-TW" sz="1600" dirty="0" err="1"/>
              <a:t>Fichter</a:t>
            </a:r>
            <a:r>
              <a:rPr lang="en-US" altLang="zh-TW" sz="1600" dirty="0"/>
              <a:t>. "Tapered Roller Bearing Damage Detection</a:t>
            </a:r>
          </a:p>
          <a:p>
            <a:r>
              <a:rPr lang="en-US" altLang="zh-TW" sz="1600" dirty="0"/>
              <a:t>Using Decision Fusion Analysis." (2006).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52616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 chart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613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195942" y="3918857"/>
            <a:ext cx="1972492" cy="8752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Data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542901" y="3918857"/>
            <a:ext cx="1972492" cy="8752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Preprocessing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4889860" y="3918857"/>
            <a:ext cx="1972492" cy="8752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Feature extraction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7236819" y="3918857"/>
            <a:ext cx="1972492" cy="8752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Feature selection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9862456" y="2032824"/>
            <a:ext cx="1972492" cy="8752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SOM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9862456" y="3029216"/>
            <a:ext cx="1972492" cy="8752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GMM+EM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14" name="直線單箭頭接點 13"/>
          <p:cNvCxnSpPr>
            <a:stCxn id="6" idx="3"/>
            <a:endCxn id="7" idx="1"/>
          </p:cNvCxnSpPr>
          <p:nvPr/>
        </p:nvCxnSpPr>
        <p:spPr>
          <a:xfrm>
            <a:off x="2168434" y="4356463"/>
            <a:ext cx="37446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7" idx="3"/>
            <a:endCxn id="8" idx="1"/>
          </p:cNvCxnSpPr>
          <p:nvPr/>
        </p:nvCxnSpPr>
        <p:spPr>
          <a:xfrm>
            <a:off x="4515393" y="4356463"/>
            <a:ext cx="37446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8" idx="3"/>
            <a:endCxn id="9" idx="1"/>
          </p:cNvCxnSpPr>
          <p:nvPr/>
        </p:nvCxnSpPr>
        <p:spPr>
          <a:xfrm>
            <a:off x="6862352" y="4356463"/>
            <a:ext cx="37446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9" idx="3"/>
            <a:endCxn id="10" idx="1"/>
          </p:cNvCxnSpPr>
          <p:nvPr/>
        </p:nvCxnSpPr>
        <p:spPr>
          <a:xfrm flipV="1">
            <a:off x="9209311" y="2470430"/>
            <a:ext cx="653145" cy="188603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9" idx="3"/>
            <a:endCxn id="11" idx="1"/>
          </p:cNvCxnSpPr>
          <p:nvPr/>
        </p:nvCxnSpPr>
        <p:spPr>
          <a:xfrm flipV="1">
            <a:off x="9209311" y="3466822"/>
            <a:ext cx="653145" cy="88964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圓角矩形 10">
            <a:extLst>
              <a:ext uri="{FF2B5EF4-FFF2-40B4-BE49-F238E27FC236}">
                <a16:creationId xmlns:a16="http://schemas.microsoft.com/office/drawing/2014/main" id="{2F020068-9B2F-4DEF-A779-13EF77067C7D}"/>
              </a:ext>
            </a:extLst>
          </p:cNvPr>
          <p:cNvSpPr/>
          <p:nvPr/>
        </p:nvSpPr>
        <p:spPr>
          <a:xfrm>
            <a:off x="9862456" y="3989651"/>
            <a:ext cx="1972492" cy="8752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SVM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9" name="圓角矩形 10">
            <a:extLst>
              <a:ext uri="{FF2B5EF4-FFF2-40B4-BE49-F238E27FC236}">
                <a16:creationId xmlns:a16="http://schemas.microsoft.com/office/drawing/2014/main" id="{802A31D3-AE30-4CBE-B85D-AE3813123A2C}"/>
              </a:ext>
            </a:extLst>
          </p:cNvPr>
          <p:cNvSpPr/>
          <p:nvPr/>
        </p:nvSpPr>
        <p:spPr>
          <a:xfrm>
            <a:off x="9862456" y="4942038"/>
            <a:ext cx="1972492" cy="8752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SOM-MQE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1" name="圓角矩形 10">
            <a:extLst>
              <a:ext uri="{FF2B5EF4-FFF2-40B4-BE49-F238E27FC236}">
                <a16:creationId xmlns:a16="http://schemas.microsoft.com/office/drawing/2014/main" id="{7AFD3570-457E-46D8-AE35-EB9402DD37DA}"/>
              </a:ext>
            </a:extLst>
          </p:cNvPr>
          <p:cNvSpPr/>
          <p:nvPr/>
        </p:nvSpPr>
        <p:spPr>
          <a:xfrm>
            <a:off x="9862456" y="5938430"/>
            <a:ext cx="1972492" cy="8752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DNN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FAB93A-C3E4-4F1E-AB24-A901B3620358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9209311" y="4356463"/>
            <a:ext cx="653145" cy="7079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AB486A-1DA4-4E5E-B4B5-8830DE0DCADE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9209311" y="4356463"/>
            <a:ext cx="653145" cy="102318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762CF08-5D77-426F-BC0C-84C1E10F1EDF}"/>
              </a:ext>
            </a:extLst>
          </p:cNvPr>
          <p:cNvCxnSpPr>
            <a:stCxn id="9" idx="3"/>
            <a:endCxn id="21" idx="1"/>
          </p:cNvCxnSpPr>
          <p:nvPr/>
        </p:nvCxnSpPr>
        <p:spPr>
          <a:xfrm>
            <a:off x="9209311" y="4356463"/>
            <a:ext cx="653145" cy="201957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33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Bearing dataset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5504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Bearing dataset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 is given with 2048 tests, as well as labels for all the 2048 tests. Labels are numbers from 1 to 8, and each class has 256 samples, corresponding with normal, roller, inner race, outer race, inner race &amp; roller, inner race &amp; outer race, outer &amp; inner race &amp; roller, and outer race &amp; roller. </a:t>
            </a:r>
            <a:endParaRPr lang="zh-TW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3546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algn="just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</a:p>
          <a:p>
            <a:pPr algn="just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Bearing dataset</a:t>
            </a:r>
          </a:p>
          <a:p>
            <a:pPr algn="just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</a:t>
            </a:r>
          </a:p>
          <a:p>
            <a:pPr algn="just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  <a:p>
            <a:pPr algn="just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Cross-validation</a:t>
            </a:r>
          </a:p>
          <a:p>
            <a:pPr algn="just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  <a:p>
            <a:pPr algn="just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96076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extraction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domain: Mean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Skewness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Kurtosis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Peak-to-peak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</a:p>
          <a:p>
            <a:endParaRPr lang="en-US" altLang="zh-TW" dirty="0"/>
          </a:p>
          <a:p>
            <a:pPr algn="just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domain: BSF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BPFI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BPFO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558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selection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76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Fisher score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511" y="2108200"/>
            <a:ext cx="6061055" cy="4544060"/>
          </a:xfrm>
        </p:spPr>
      </p:pic>
    </p:spTree>
    <p:extLst>
      <p:ext uri="{BB962C8B-B14F-4D97-AF65-F5344CB8AC3E}">
        <p14:creationId xmlns:p14="http://schemas.microsoft.com/office/powerpoint/2010/main" val="345149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visualization(cont’d)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3" y="2189842"/>
            <a:ext cx="5547055" cy="4158706"/>
          </a:xfrm>
          <a:prstGeom prst="rect">
            <a:avLst/>
          </a:prstGeom>
        </p:spPr>
      </p:pic>
      <p:pic>
        <p:nvPicPr>
          <p:cNvPr id="6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629" y="2189842"/>
            <a:ext cx="5547054" cy="4158706"/>
          </a:xfrm>
        </p:spPr>
      </p:pic>
    </p:spTree>
    <p:extLst>
      <p:ext uri="{BB962C8B-B14F-4D97-AF65-F5344CB8AC3E}">
        <p14:creationId xmlns:p14="http://schemas.microsoft.com/office/powerpoint/2010/main" val="2886084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visualization(cont’d)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008" y="2212107"/>
            <a:ext cx="5889721" cy="4417291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31" y="2212107"/>
            <a:ext cx="5889721" cy="4417291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7236823" y="2847703"/>
            <a:ext cx="535577" cy="4180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30" y="2212106"/>
            <a:ext cx="5889721" cy="4417291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7834746" y="2847703"/>
            <a:ext cx="498764" cy="41801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29" y="2212105"/>
            <a:ext cx="5889722" cy="4417292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9040091" y="2847703"/>
            <a:ext cx="706582" cy="41801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5" y="2212104"/>
            <a:ext cx="5902035" cy="442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visualization(cont’d)</a:t>
            </a:r>
            <a:endParaRPr lang="zh-TW" altLang="en-US" dirty="0"/>
          </a:p>
        </p:txBody>
      </p:sp>
      <p:pic>
        <p:nvPicPr>
          <p:cNvPr id="5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3" y="2201296"/>
            <a:ext cx="5334000" cy="4000500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71" y="220129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9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K-fold Cross validation(K=4)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890" y="2181700"/>
            <a:ext cx="8574722" cy="419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2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training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</a:t>
            </a:r>
          </a:p>
          <a:p>
            <a:pPr marL="0" indent="0" algn="just">
              <a:buNone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SOM-MQE</a:t>
            </a:r>
          </a:p>
          <a:p>
            <a:pPr algn="just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machine(SVM)</a:t>
            </a:r>
          </a:p>
          <a:p>
            <a:pPr algn="just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GMM+EM</a:t>
            </a:r>
          </a:p>
          <a:p>
            <a:pPr algn="just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network(DNN)</a:t>
            </a:r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85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080433-CEFB-A14E-A787-B5B0C76D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SOM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A390A03-598E-C54A-98DB-D2D309F8C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773" y="2102624"/>
            <a:ext cx="4320955" cy="4538558"/>
          </a:xfrm>
        </p:spPr>
      </p:pic>
    </p:spTree>
    <p:extLst>
      <p:ext uri="{BB962C8B-B14F-4D97-AF65-F5344CB8AC3E}">
        <p14:creationId xmlns:p14="http://schemas.microsoft.com/office/powerpoint/2010/main" val="13849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ABCE98-DFA1-D045-87BB-2B971266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SOM</a:t>
            </a:r>
            <a:r>
              <a:rPr kumimoji="1" lang="zh-TW" altLang="en-US" dirty="0"/>
              <a:t> </a:t>
            </a:r>
            <a:r>
              <a:rPr kumimoji="1" lang="en-US" altLang="zh-TW" dirty="0"/>
              <a:t>U-Matrix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F44AEBD-B05C-5641-A816-BF7B3947E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14" y="2018560"/>
            <a:ext cx="4550095" cy="4550095"/>
          </a:xfrm>
        </p:spPr>
      </p:pic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E255F231-62E9-CC4C-9A40-0697881DF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60" y="2018560"/>
            <a:ext cx="4440108" cy="458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Background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3025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SOM-MQE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4" t="4954" r="7931" b="5612"/>
          <a:stretch/>
        </p:blipFill>
        <p:spPr>
          <a:xfrm>
            <a:off x="5003074" y="2523048"/>
            <a:ext cx="3971109" cy="3498929"/>
          </a:xfrm>
        </p:spPr>
      </p:pic>
      <p:pic>
        <p:nvPicPr>
          <p:cNvPr id="6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4" y="2521131"/>
            <a:ext cx="4667794" cy="350084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261566" y="2939143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validation 1: 0.8457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261566" y="3457303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validation 2: 0.9082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261566" y="3997235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validation 3: 0.8828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9261566" y="4496185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validation 4: 0.8867</a:t>
            </a:r>
            <a:endParaRPr lang="zh-TW" altLang="en-US" dirty="0"/>
          </a:p>
        </p:txBody>
      </p:sp>
      <p:cxnSp>
        <p:nvCxnSpPr>
          <p:cNvPr id="12" name="直線接點 11"/>
          <p:cNvCxnSpPr/>
          <p:nvPr/>
        </p:nvCxnSpPr>
        <p:spPr>
          <a:xfrm>
            <a:off x="9261566" y="5003074"/>
            <a:ext cx="2403565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9346429" y="5151902"/>
            <a:ext cx="207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Total ACC : 0.8809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997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Support Vector Machine (SVM)</a:t>
            </a:r>
            <a:endParaRPr lang="zh-TW" altLang="en-US" dirty="0"/>
          </a:p>
        </p:txBody>
      </p:sp>
      <p:pic>
        <p:nvPicPr>
          <p:cNvPr id="31" name="圖片 2">
            <a:extLst>
              <a:ext uri="{FF2B5EF4-FFF2-40B4-BE49-F238E27FC236}">
                <a16:creationId xmlns:a16="http://schemas.microsoft.com/office/drawing/2014/main" id="{C2059F38-5ACB-4266-8D4D-9369A0ACE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4" y="2107131"/>
            <a:ext cx="5830114" cy="4496427"/>
          </a:xfrm>
          <a:prstGeom prst="rect">
            <a:avLst/>
          </a:prstGeom>
        </p:spPr>
      </p:pic>
      <p:pic>
        <p:nvPicPr>
          <p:cNvPr id="32" name="圖片 4">
            <a:extLst>
              <a:ext uri="{FF2B5EF4-FFF2-40B4-BE49-F238E27FC236}">
                <a16:creationId xmlns:a16="http://schemas.microsoft.com/office/drawing/2014/main" id="{7E9B6E98-7B25-4FE6-A8F5-C22DE79CD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07130"/>
            <a:ext cx="5843417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8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Support Vector Machine (SVM)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3141511" y="2210226"/>
          <a:ext cx="5464107" cy="46477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7123">
                  <a:extLst>
                    <a:ext uri="{9D8B030D-6E8A-4147-A177-3AD203B41FA5}">
                      <a16:colId xmlns:a16="http://schemas.microsoft.com/office/drawing/2014/main" val="2668523222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1949087805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337292539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3401087007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2006793937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1641201586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660987891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177379310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2782515245"/>
                    </a:ext>
                  </a:extLst>
                </a:gridCol>
              </a:tblGrid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64</a:t>
                      </a: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78264"/>
                  </a:ext>
                </a:extLst>
              </a:tr>
              <a:tr h="4625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63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98.4%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1.6%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529207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4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93.7%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348819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64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110323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64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152431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64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059813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64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35340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64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86993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98.3%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1.7%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94.1%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5.9%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99%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1%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01531"/>
                  </a:ext>
                </a:extLst>
              </a:tr>
            </a:tbl>
          </a:graphicData>
        </a:graphic>
      </p:graphicFrame>
      <p:grpSp>
        <p:nvGrpSpPr>
          <p:cNvPr id="25" name="群組 24"/>
          <p:cNvGrpSpPr/>
          <p:nvPr/>
        </p:nvGrpSpPr>
        <p:grpSpPr>
          <a:xfrm>
            <a:off x="2391693" y="2300129"/>
            <a:ext cx="860913" cy="4179458"/>
            <a:chOff x="1477289" y="2300129"/>
            <a:chExt cx="860913" cy="4179458"/>
          </a:xfrm>
        </p:grpSpPr>
        <p:sp>
          <p:nvSpPr>
            <p:cNvPr id="6" name="文字方塊 5"/>
            <p:cNvSpPr txBox="1"/>
            <p:nvPr/>
          </p:nvSpPr>
          <p:spPr>
            <a:xfrm>
              <a:off x="1938957" y="2300129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1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938955" y="2785132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2</a:t>
              </a: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938955" y="3270135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3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938955" y="3805284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4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938955" y="4340433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5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938954" y="4857783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6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938954" y="5388456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7</a:t>
              </a: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938954" y="5901330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8</a:t>
              </a:r>
            </a:p>
          </p:txBody>
        </p:sp>
        <p:sp>
          <p:nvSpPr>
            <p:cNvPr id="22" name="文字方塊 21"/>
            <p:cNvSpPr txBox="1"/>
            <p:nvPr/>
          </p:nvSpPr>
          <p:spPr>
            <a:xfrm rot="10800000">
              <a:off x="1477289" y="2539832"/>
              <a:ext cx="461665" cy="393975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TW" dirty="0"/>
                <a:t>Output Classes</a:t>
              </a:r>
              <a:endParaRPr lang="zh-TW" altLang="en-US" dirty="0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3261149" y="1595404"/>
            <a:ext cx="4666551" cy="656824"/>
            <a:chOff x="2346745" y="1595404"/>
            <a:chExt cx="4666551" cy="656824"/>
          </a:xfrm>
        </p:grpSpPr>
        <p:sp>
          <p:nvSpPr>
            <p:cNvPr id="14" name="文字方塊 13"/>
            <p:cNvSpPr txBox="1"/>
            <p:nvPr/>
          </p:nvSpPr>
          <p:spPr>
            <a:xfrm>
              <a:off x="2346745" y="1913674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1</a:t>
              </a: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2988062" y="1913674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2</a:t>
              </a: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586649" y="1913674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3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202328" y="1913674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4</a:t>
              </a: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4784106" y="1912611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5</a:t>
              </a: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5399785" y="1907960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6</a:t>
              </a: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012401" y="1907960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7</a:t>
              </a: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614051" y="1903913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8</a:t>
              </a:r>
            </a:p>
          </p:txBody>
        </p:sp>
        <p:sp>
          <p:nvSpPr>
            <p:cNvPr id="23" name="文字方塊 22"/>
            <p:cNvSpPr txBox="1"/>
            <p:nvPr/>
          </p:nvSpPr>
          <p:spPr>
            <a:xfrm rot="16200000">
              <a:off x="4395092" y="-143641"/>
              <a:ext cx="461665" cy="393975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TW" dirty="0"/>
                <a:t>Target Classes</a:t>
              </a:r>
              <a:endParaRPr lang="zh-TW" altLang="en-US" dirty="0"/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86732" y="2533301"/>
            <a:ext cx="2016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Validation1</a:t>
            </a:r>
          </a:p>
          <a:p>
            <a:pPr algn="ctr"/>
            <a:r>
              <a:rPr lang="en-US" altLang="zh-TW" dirty="0"/>
              <a:t>Accuracy = 99%</a:t>
            </a:r>
          </a:p>
        </p:txBody>
      </p:sp>
    </p:spTree>
    <p:extLst>
      <p:ext uri="{BB962C8B-B14F-4D97-AF65-F5344CB8AC3E}">
        <p14:creationId xmlns:p14="http://schemas.microsoft.com/office/powerpoint/2010/main" val="2201396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Support Vector Machine (SVM)(cont’d)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3141511" y="2210226"/>
          <a:ext cx="5464107" cy="46477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7123">
                  <a:extLst>
                    <a:ext uri="{9D8B030D-6E8A-4147-A177-3AD203B41FA5}">
                      <a16:colId xmlns:a16="http://schemas.microsoft.com/office/drawing/2014/main" val="2668523222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1949087805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337292539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3401087007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2006793937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1641201586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660987891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177379310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2782515245"/>
                    </a:ext>
                  </a:extLst>
                </a:gridCol>
              </a:tblGrid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64</a:t>
                      </a: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78264"/>
                  </a:ext>
                </a:extLst>
              </a:tr>
              <a:tr h="4625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62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96.8%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3.2%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529207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64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348819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64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110323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64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152431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64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059813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64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35340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64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86993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96.9%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3.1%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99.4%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0.6%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01531"/>
                  </a:ext>
                </a:extLst>
              </a:tr>
            </a:tbl>
          </a:graphicData>
        </a:graphic>
      </p:graphicFrame>
      <p:grpSp>
        <p:nvGrpSpPr>
          <p:cNvPr id="25" name="群組 24"/>
          <p:cNvGrpSpPr/>
          <p:nvPr/>
        </p:nvGrpSpPr>
        <p:grpSpPr>
          <a:xfrm>
            <a:off x="2391693" y="2300129"/>
            <a:ext cx="860913" cy="4179458"/>
            <a:chOff x="1477289" y="2300129"/>
            <a:chExt cx="860913" cy="4179458"/>
          </a:xfrm>
        </p:grpSpPr>
        <p:sp>
          <p:nvSpPr>
            <p:cNvPr id="6" name="文字方塊 5"/>
            <p:cNvSpPr txBox="1"/>
            <p:nvPr/>
          </p:nvSpPr>
          <p:spPr>
            <a:xfrm>
              <a:off x="1938957" y="2300129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1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938955" y="2785132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2</a:t>
              </a: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938955" y="3270135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3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938955" y="3805284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4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938955" y="4340433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5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938954" y="4857783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6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938954" y="5388456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7</a:t>
              </a: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938954" y="5901330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8</a:t>
              </a:r>
            </a:p>
          </p:txBody>
        </p:sp>
        <p:sp>
          <p:nvSpPr>
            <p:cNvPr id="22" name="文字方塊 21"/>
            <p:cNvSpPr txBox="1"/>
            <p:nvPr/>
          </p:nvSpPr>
          <p:spPr>
            <a:xfrm rot="10800000">
              <a:off x="1477289" y="2539832"/>
              <a:ext cx="461665" cy="393975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TW" dirty="0"/>
                <a:t>Output Classes</a:t>
              </a:r>
              <a:endParaRPr lang="zh-TW" altLang="en-US" dirty="0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3261149" y="1595404"/>
            <a:ext cx="4666551" cy="656824"/>
            <a:chOff x="2346745" y="1595404"/>
            <a:chExt cx="4666551" cy="656824"/>
          </a:xfrm>
        </p:grpSpPr>
        <p:sp>
          <p:nvSpPr>
            <p:cNvPr id="14" name="文字方塊 13"/>
            <p:cNvSpPr txBox="1"/>
            <p:nvPr/>
          </p:nvSpPr>
          <p:spPr>
            <a:xfrm>
              <a:off x="2346745" y="1913674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1</a:t>
              </a: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2988062" y="1913674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2</a:t>
              </a: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586649" y="1913674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3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202328" y="1913674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4</a:t>
              </a: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4784106" y="1912611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5</a:t>
              </a: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5399785" y="1907960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6</a:t>
              </a: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012401" y="1907960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7</a:t>
              </a: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614051" y="1903913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8</a:t>
              </a:r>
            </a:p>
          </p:txBody>
        </p:sp>
        <p:sp>
          <p:nvSpPr>
            <p:cNvPr id="23" name="文字方塊 22"/>
            <p:cNvSpPr txBox="1"/>
            <p:nvPr/>
          </p:nvSpPr>
          <p:spPr>
            <a:xfrm rot="16200000">
              <a:off x="4395092" y="-143641"/>
              <a:ext cx="461665" cy="393975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TW" dirty="0"/>
                <a:t>Target Classes</a:t>
              </a:r>
              <a:endParaRPr lang="zh-TW" altLang="en-US" dirty="0"/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86732" y="2533301"/>
            <a:ext cx="2016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Validation2</a:t>
            </a:r>
          </a:p>
          <a:p>
            <a:pPr algn="ctr"/>
            <a:r>
              <a:rPr lang="en-US" altLang="zh-TW" dirty="0"/>
              <a:t>Accuracy = 99.6%</a:t>
            </a:r>
          </a:p>
        </p:txBody>
      </p:sp>
    </p:spTree>
    <p:extLst>
      <p:ext uri="{BB962C8B-B14F-4D97-AF65-F5344CB8AC3E}">
        <p14:creationId xmlns:p14="http://schemas.microsoft.com/office/powerpoint/2010/main" val="1187862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Support Vector Machine (SVM)(cont’d)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3141511" y="2210226"/>
          <a:ext cx="5464107" cy="46477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7123">
                  <a:extLst>
                    <a:ext uri="{9D8B030D-6E8A-4147-A177-3AD203B41FA5}">
                      <a16:colId xmlns:a16="http://schemas.microsoft.com/office/drawing/2014/main" val="2668523222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1949087805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337292539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3401087007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2006793937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1641201586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660987891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177379310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2782515245"/>
                    </a:ext>
                  </a:extLst>
                </a:gridCol>
              </a:tblGrid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64</a:t>
                      </a: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78264"/>
                  </a:ext>
                </a:extLst>
              </a:tr>
              <a:tr h="4625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63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98.4%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1.6%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529207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64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348819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64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110323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64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152431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64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059813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64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35340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64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86993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98.4%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1.6%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99.8%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0.2%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01531"/>
                  </a:ext>
                </a:extLst>
              </a:tr>
            </a:tbl>
          </a:graphicData>
        </a:graphic>
      </p:graphicFrame>
      <p:grpSp>
        <p:nvGrpSpPr>
          <p:cNvPr id="25" name="群組 24"/>
          <p:cNvGrpSpPr/>
          <p:nvPr/>
        </p:nvGrpSpPr>
        <p:grpSpPr>
          <a:xfrm>
            <a:off x="2391693" y="2300129"/>
            <a:ext cx="860913" cy="4179458"/>
            <a:chOff x="1477289" y="2300129"/>
            <a:chExt cx="860913" cy="4179458"/>
          </a:xfrm>
        </p:grpSpPr>
        <p:sp>
          <p:nvSpPr>
            <p:cNvPr id="6" name="文字方塊 5"/>
            <p:cNvSpPr txBox="1"/>
            <p:nvPr/>
          </p:nvSpPr>
          <p:spPr>
            <a:xfrm>
              <a:off x="1938957" y="2300129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1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938955" y="2785132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2</a:t>
              </a: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938955" y="3270135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3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938955" y="3805284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4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938955" y="4340433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5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938954" y="4857783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6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938954" y="5388456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7</a:t>
              </a: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938954" y="5901330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8</a:t>
              </a:r>
            </a:p>
          </p:txBody>
        </p:sp>
        <p:sp>
          <p:nvSpPr>
            <p:cNvPr id="22" name="文字方塊 21"/>
            <p:cNvSpPr txBox="1"/>
            <p:nvPr/>
          </p:nvSpPr>
          <p:spPr>
            <a:xfrm rot="10800000">
              <a:off x="1477289" y="2539832"/>
              <a:ext cx="461665" cy="393975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TW" dirty="0"/>
                <a:t>Output Classes</a:t>
              </a:r>
              <a:endParaRPr lang="zh-TW" altLang="en-US" dirty="0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3261149" y="1595404"/>
            <a:ext cx="4666551" cy="656824"/>
            <a:chOff x="2346745" y="1595404"/>
            <a:chExt cx="4666551" cy="656824"/>
          </a:xfrm>
        </p:grpSpPr>
        <p:sp>
          <p:nvSpPr>
            <p:cNvPr id="14" name="文字方塊 13"/>
            <p:cNvSpPr txBox="1"/>
            <p:nvPr/>
          </p:nvSpPr>
          <p:spPr>
            <a:xfrm>
              <a:off x="2346745" y="1913674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1</a:t>
              </a: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2988062" y="1913674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2</a:t>
              </a: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586649" y="1913674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3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202328" y="1913674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4</a:t>
              </a: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4784106" y="1912611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5</a:t>
              </a: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5399785" y="1907960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6</a:t>
              </a: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012401" y="1907960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7</a:t>
              </a: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614051" y="1903913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8</a:t>
              </a:r>
            </a:p>
          </p:txBody>
        </p:sp>
        <p:sp>
          <p:nvSpPr>
            <p:cNvPr id="23" name="文字方塊 22"/>
            <p:cNvSpPr txBox="1"/>
            <p:nvPr/>
          </p:nvSpPr>
          <p:spPr>
            <a:xfrm rot="16200000">
              <a:off x="4395092" y="-143641"/>
              <a:ext cx="461665" cy="393975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TW" dirty="0"/>
                <a:t>Target Classes</a:t>
              </a:r>
              <a:endParaRPr lang="zh-TW" altLang="en-US" dirty="0"/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86732" y="2533301"/>
            <a:ext cx="2016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Validation3</a:t>
            </a:r>
          </a:p>
          <a:p>
            <a:pPr algn="ctr"/>
            <a:r>
              <a:rPr lang="en-US" altLang="zh-TW" dirty="0"/>
              <a:t>Accuracy = 99.8%</a:t>
            </a:r>
          </a:p>
        </p:txBody>
      </p:sp>
    </p:spTree>
    <p:extLst>
      <p:ext uri="{BB962C8B-B14F-4D97-AF65-F5344CB8AC3E}">
        <p14:creationId xmlns:p14="http://schemas.microsoft.com/office/powerpoint/2010/main" val="635320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Support Vector Machine (SVM)(cont’d)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3141511" y="2210226"/>
          <a:ext cx="5464107" cy="46477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7123">
                  <a:extLst>
                    <a:ext uri="{9D8B030D-6E8A-4147-A177-3AD203B41FA5}">
                      <a16:colId xmlns:a16="http://schemas.microsoft.com/office/drawing/2014/main" val="2668523222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1949087805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337292539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3401087007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2006793937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1641201586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660987891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177379310"/>
                    </a:ext>
                  </a:extLst>
                </a:gridCol>
                <a:gridCol w="607123">
                  <a:extLst>
                    <a:ext uri="{9D8B030D-6E8A-4147-A177-3AD203B41FA5}">
                      <a16:colId xmlns:a16="http://schemas.microsoft.com/office/drawing/2014/main" val="2782515245"/>
                    </a:ext>
                  </a:extLst>
                </a:gridCol>
              </a:tblGrid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64</a:t>
                      </a: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78264"/>
                  </a:ext>
                </a:extLst>
              </a:tr>
              <a:tr h="4625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63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98.4%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1.6%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529207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64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348819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64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110323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64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152431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64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059813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64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35340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64</a:t>
                      </a:r>
                      <a:endParaRPr lang="zh-TW" altLang="en-US" sz="1200" dirty="0"/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86993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98.4%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1.6%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B050"/>
                          </a:solidFill>
                        </a:rPr>
                        <a:t>99.8%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rgbClr val="FFC000"/>
                          </a:solidFill>
                        </a:rPr>
                        <a:t>0.2%</a:t>
                      </a:r>
                      <a:endParaRPr lang="zh-TW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99942" marR="99942" marT="49971" marB="49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01531"/>
                  </a:ext>
                </a:extLst>
              </a:tr>
            </a:tbl>
          </a:graphicData>
        </a:graphic>
      </p:graphicFrame>
      <p:grpSp>
        <p:nvGrpSpPr>
          <p:cNvPr id="25" name="群組 24"/>
          <p:cNvGrpSpPr/>
          <p:nvPr/>
        </p:nvGrpSpPr>
        <p:grpSpPr>
          <a:xfrm>
            <a:off x="2391693" y="2300129"/>
            <a:ext cx="860913" cy="4179458"/>
            <a:chOff x="1477289" y="2300129"/>
            <a:chExt cx="860913" cy="4179458"/>
          </a:xfrm>
        </p:grpSpPr>
        <p:sp>
          <p:nvSpPr>
            <p:cNvPr id="6" name="文字方塊 5"/>
            <p:cNvSpPr txBox="1"/>
            <p:nvPr/>
          </p:nvSpPr>
          <p:spPr>
            <a:xfrm>
              <a:off x="1938957" y="2300129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1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938955" y="2785132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2</a:t>
              </a: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938955" y="3270135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3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938955" y="3805284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4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938955" y="4340433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5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938954" y="4857783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6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938954" y="5388456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7</a:t>
              </a: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938954" y="5901330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8</a:t>
              </a:r>
            </a:p>
          </p:txBody>
        </p:sp>
        <p:sp>
          <p:nvSpPr>
            <p:cNvPr id="22" name="文字方塊 21"/>
            <p:cNvSpPr txBox="1"/>
            <p:nvPr/>
          </p:nvSpPr>
          <p:spPr>
            <a:xfrm rot="10800000">
              <a:off x="1477289" y="2539832"/>
              <a:ext cx="461665" cy="393975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TW" dirty="0"/>
                <a:t>Output Classes</a:t>
              </a:r>
              <a:endParaRPr lang="zh-TW" altLang="en-US" dirty="0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3261149" y="1595404"/>
            <a:ext cx="4666551" cy="656824"/>
            <a:chOff x="2346745" y="1595404"/>
            <a:chExt cx="4666551" cy="656824"/>
          </a:xfrm>
        </p:grpSpPr>
        <p:sp>
          <p:nvSpPr>
            <p:cNvPr id="14" name="文字方塊 13"/>
            <p:cNvSpPr txBox="1"/>
            <p:nvPr/>
          </p:nvSpPr>
          <p:spPr>
            <a:xfrm>
              <a:off x="2346745" y="1913674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1</a:t>
              </a: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2988062" y="1913674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2</a:t>
              </a: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586649" y="1913674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3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202328" y="1913674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4</a:t>
              </a: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4784106" y="1912611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5</a:t>
              </a: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5399785" y="1907960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6</a:t>
              </a: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012401" y="1907960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7</a:t>
              </a: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614051" y="1903913"/>
              <a:ext cx="39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8</a:t>
              </a:r>
            </a:p>
          </p:txBody>
        </p:sp>
        <p:sp>
          <p:nvSpPr>
            <p:cNvPr id="23" name="文字方塊 22"/>
            <p:cNvSpPr txBox="1"/>
            <p:nvPr/>
          </p:nvSpPr>
          <p:spPr>
            <a:xfrm rot="16200000">
              <a:off x="4395092" y="-143641"/>
              <a:ext cx="461665" cy="393975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TW" dirty="0"/>
                <a:t>Target Classes</a:t>
              </a:r>
              <a:endParaRPr lang="zh-TW" altLang="en-US" dirty="0"/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86732" y="2533301"/>
            <a:ext cx="20168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Validation4</a:t>
            </a:r>
          </a:p>
          <a:p>
            <a:pPr algn="ctr"/>
            <a:r>
              <a:rPr lang="en-US" altLang="zh-TW" dirty="0"/>
              <a:t>Accuracy = 99.8%</a:t>
            </a:r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en-US" altLang="zh-TW" dirty="0"/>
              <a:t>Average Accuracy = 99.46%</a:t>
            </a:r>
          </a:p>
        </p:txBody>
      </p:sp>
    </p:spTree>
    <p:extLst>
      <p:ext uri="{BB962C8B-B14F-4D97-AF65-F5344CB8AC3E}">
        <p14:creationId xmlns:p14="http://schemas.microsoft.com/office/powerpoint/2010/main" val="313318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GMM+EM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97" y="2093551"/>
            <a:ext cx="5699616" cy="3976970"/>
          </a:xfrm>
        </p:spPr>
      </p:pic>
      <p:sp>
        <p:nvSpPr>
          <p:cNvPr id="6" name="文字方塊 5"/>
          <p:cNvSpPr txBox="1"/>
          <p:nvPr/>
        </p:nvSpPr>
        <p:spPr>
          <a:xfrm>
            <a:off x="2795027" y="6329906"/>
            <a:ext cx="6005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/>
              <a:t>Reference:</a:t>
            </a:r>
            <a:r>
              <a:rPr lang="en-US" altLang="zh-TW" sz="1600" dirty="0" err="1">
                <a:hlinkClick r:id="rId3"/>
              </a:rPr>
              <a:t>https</a:t>
            </a:r>
            <a:r>
              <a:rPr lang="en-US" altLang="zh-TW" sz="1600" dirty="0">
                <a:hlinkClick r:id="rId3"/>
              </a:rPr>
              <a:t>://www.youtube.com/watch?v=XLKoTqGao7U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3712797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GMM+EM(cont’d)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010229"/>
            <a:ext cx="10044285" cy="4779492"/>
          </a:xfrm>
        </p:spPr>
      </p:pic>
    </p:spTree>
    <p:extLst>
      <p:ext uri="{BB962C8B-B14F-4D97-AF65-F5344CB8AC3E}">
        <p14:creationId xmlns:p14="http://schemas.microsoft.com/office/powerpoint/2010/main" val="330040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GMM+EM(cont’d)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120900"/>
            <a:ext cx="4679079" cy="4679079"/>
          </a:xfrm>
        </p:spPr>
      </p:pic>
      <p:sp>
        <p:nvSpPr>
          <p:cNvPr id="5" name="文字方塊 4"/>
          <p:cNvSpPr txBox="1"/>
          <p:nvPr/>
        </p:nvSpPr>
        <p:spPr>
          <a:xfrm>
            <a:off x="7343866" y="2875643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validation 1: 0.9961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343866" y="3393803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validation 2: 1.0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343866" y="3933735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validation 3: 0.9980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343866" y="4432685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validation 4: 0.9980</a:t>
            </a:r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>
            <a:off x="7343866" y="4939574"/>
            <a:ext cx="2403565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428729" y="5088402"/>
            <a:ext cx="207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Total ACC : 0.9980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1530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695B51-DC64-B34C-9404-45921C42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Deep Neural Network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EAC1E2-E533-4646-BC62-ADDE7DEA2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097" y="2214137"/>
            <a:ext cx="2392307" cy="4403020"/>
          </a:xfrm>
        </p:spPr>
      </p:pic>
    </p:spTree>
    <p:extLst>
      <p:ext uri="{BB962C8B-B14F-4D97-AF65-F5344CB8AC3E}">
        <p14:creationId xmlns:p14="http://schemas.microsoft.com/office/powerpoint/2010/main" val="62550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Bearing is a machine element that can reduce sliding friction.</a:t>
            </a:r>
          </a:p>
          <a:p>
            <a:r>
              <a:rPr lang="en-US" altLang="zh-TW" dirty="0"/>
              <a:t>It can improve the efficiency, durability and performance.</a:t>
            </a:r>
          </a:p>
          <a:p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3585358" y="3342725"/>
            <a:ext cx="5021284" cy="3515275"/>
            <a:chOff x="3117503" y="3383280"/>
            <a:chExt cx="5021284" cy="351527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7503" y="3383280"/>
              <a:ext cx="5021284" cy="32629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3755191" y="6652334"/>
              <a:ext cx="3745907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/>
                <a:t>Review of Techniques for Bearings &amp; Gearbox Diagnostics.pdf</a:t>
              </a:r>
              <a:endParaRPr lang="zh-TW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41827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Deep Neural Network(cont’d)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CEF7822-88B8-C14F-8170-57662B2DF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49" y="2269892"/>
            <a:ext cx="5932603" cy="4320000"/>
          </a:xfrm>
        </p:spPr>
      </p:pic>
    </p:spTree>
    <p:extLst>
      <p:ext uri="{BB962C8B-B14F-4D97-AF65-F5344CB8AC3E}">
        <p14:creationId xmlns:p14="http://schemas.microsoft.com/office/powerpoint/2010/main" val="321187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637144-1BB3-BB42-8316-EA2ED5FE6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Deep Neural Network(cont’d)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56DAB37-15A3-6D4B-A150-40A4D5CD3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49" y="2370253"/>
            <a:ext cx="5932603" cy="4320000"/>
          </a:xfrm>
        </p:spPr>
      </p:pic>
    </p:spTree>
    <p:extLst>
      <p:ext uri="{BB962C8B-B14F-4D97-AF65-F5344CB8AC3E}">
        <p14:creationId xmlns:p14="http://schemas.microsoft.com/office/powerpoint/2010/main" val="3932995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637144-1BB3-BB42-8316-EA2ED5FE6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Deep Neural Network(cont’d)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05B793-DA0F-DA4F-9F3E-C8148DDF9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Validation accuracy 0: 0.9902343843132257</a:t>
            </a:r>
          </a:p>
          <a:p>
            <a:r>
              <a:rPr lang="en-US" altLang="zh-TW" dirty="0"/>
              <a:t>Validation accuracy 1: 0.9960937537252903</a:t>
            </a:r>
          </a:p>
          <a:p>
            <a:r>
              <a:rPr lang="en-US" altLang="zh-TW" dirty="0"/>
              <a:t>Validation accuracy 2: 1.0</a:t>
            </a:r>
          </a:p>
          <a:p>
            <a:r>
              <a:rPr lang="en-US" altLang="zh-TW" dirty="0"/>
              <a:t>Validation accuracy 3: 0.9980468768626451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2028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0126D6-8D52-BE4B-8135-95168C2E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Deep Neural Network(cont’d)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EF59FA1-12B2-9E43-B85B-23513453E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3" y="1651590"/>
            <a:ext cx="4961315" cy="5206410"/>
          </a:xfrm>
        </p:spPr>
      </p:pic>
    </p:spTree>
    <p:extLst>
      <p:ext uri="{BB962C8B-B14F-4D97-AF65-F5344CB8AC3E}">
        <p14:creationId xmlns:p14="http://schemas.microsoft.com/office/powerpoint/2010/main" val="201994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Comparison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8030326"/>
              </p:ext>
            </p:extLst>
          </p:nvPr>
        </p:nvGraphicFramePr>
        <p:xfrm>
          <a:off x="1337767" y="3342641"/>
          <a:ext cx="8576940" cy="1699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8">
                  <a:extLst>
                    <a:ext uri="{9D8B030D-6E8A-4147-A177-3AD203B41FA5}">
                      <a16:colId xmlns:a16="http://schemas.microsoft.com/office/drawing/2014/main" val="316967562"/>
                    </a:ext>
                  </a:extLst>
                </a:gridCol>
                <a:gridCol w="1715388">
                  <a:extLst>
                    <a:ext uri="{9D8B030D-6E8A-4147-A177-3AD203B41FA5}">
                      <a16:colId xmlns:a16="http://schemas.microsoft.com/office/drawing/2014/main" val="3838025139"/>
                    </a:ext>
                  </a:extLst>
                </a:gridCol>
                <a:gridCol w="1715388">
                  <a:extLst>
                    <a:ext uri="{9D8B030D-6E8A-4147-A177-3AD203B41FA5}">
                      <a16:colId xmlns:a16="http://schemas.microsoft.com/office/drawing/2014/main" val="2829219860"/>
                    </a:ext>
                  </a:extLst>
                </a:gridCol>
                <a:gridCol w="1715388">
                  <a:extLst>
                    <a:ext uri="{9D8B030D-6E8A-4147-A177-3AD203B41FA5}">
                      <a16:colId xmlns:a16="http://schemas.microsoft.com/office/drawing/2014/main" val="3850072573"/>
                    </a:ext>
                  </a:extLst>
                </a:gridCol>
                <a:gridCol w="1715388">
                  <a:extLst>
                    <a:ext uri="{9D8B030D-6E8A-4147-A177-3AD203B41FA5}">
                      <a16:colId xmlns:a16="http://schemas.microsoft.com/office/drawing/2014/main" val="1411967381"/>
                    </a:ext>
                  </a:extLst>
                </a:gridCol>
              </a:tblGrid>
              <a:tr h="849811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SOM-MQE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SVM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GMM+EM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DNN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8943639"/>
                  </a:ext>
                </a:extLst>
              </a:tr>
              <a:tr h="84981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accuracy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0.8809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0.9946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0.9980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0.9961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58098"/>
                  </a:ext>
                </a:extLst>
              </a:tr>
            </a:tbl>
          </a:graphicData>
        </a:graphic>
      </p:graphicFrame>
      <p:sp>
        <p:nvSpPr>
          <p:cNvPr id="3" name="圓角矩形 2"/>
          <p:cNvSpPr/>
          <p:nvPr/>
        </p:nvSpPr>
        <p:spPr>
          <a:xfrm>
            <a:off x="4846320" y="3342641"/>
            <a:ext cx="5068387" cy="1699622"/>
          </a:xfrm>
          <a:prstGeom prst="roundRect">
            <a:avLst/>
          </a:prstGeom>
          <a:noFill/>
          <a:ln w="762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6479177" y="3342641"/>
            <a:ext cx="1763486" cy="169962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89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domain feature is better than frequency domain.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fisher criterion, entropy is the  best feature to diagnosis bearing fault.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original feature space such as entropy and variance is more distinguishable than PCA.</a:t>
            </a:r>
          </a:p>
          <a:p>
            <a:pPr algn="just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GMM with EM algorithm obtain the best accuracy to determine which condition of bearing is based on the result of K-fold cross validation. </a:t>
            </a:r>
          </a:p>
          <a:p>
            <a:pPr algn="just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82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220686" y="3017521"/>
            <a:ext cx="8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listening</a:t>
            </a:r>
            <a:endParaRPr lang="zh-TW" alt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71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Statement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80321" y="2336873"/>
                <a:ext cx="9613861" cy="420920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The goal of this project is to diagnose the specific failure modes when bearing is known degraded.</a:t>
                </a:r>
              </a:p>
              <a:p>
                <a:endParaRPr lang="en-US" altLang="zh-TW" dirty="0"/>
              </a:p>
              <a:p>
                <a:r>
                  <a:rPr lang="nb-NO" altLang="zh-TW" dirty="0"/>
                  <a:t>SKF 32208 tapered roller bearing</a:t>
                </a:r>
              </a:p>
              <a:p>
                <a:pPr lvl="1"/>
                <a:r>
                  <a:rPr lang="en-US" altLang="zh-TW" dirty="0"/>
                  <a:t>Pitch Diameter (D) = 60mm</a:t>
                </a:r>
              </a:p>
              <a:p>
                <a:pPr lvl="1"/>
                <a:r>
                  <a:rPr lang="en-US" altLang="zh-TW" dirty="0"/>
                  <a:t>Roller Diameter (d) = 10mm</a:t>
                </a:r>
              </a:p>
              <a:p>
                <a:pPr lvl="1"/>
                <a:r>
                  <a:rPr lang="en-US" altLang="zh-TW" dirty="0"/>
                  <a:t>Number of Roller (n) = 17</a:t>
                </a:r>
              </a:p>
              <a:p>
                <a:pPr lvl="1"/>
                <a:r>
                  <a:rPr lang="en-US" altLang="zh-TW" dirty="0"/>
                  <a:t>Contact Angle (Φ) = 14.04</a:t>
                </a:r>
              </a:p>
              <a:p>
                <a:pPr lvl="1"/>
                <a:r>
                  <a:rPr lang="en-US" altLang="zh-TW" dirty="0"/>
                  <a:t>Rotating speed of inner race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) = 800 rpm</a:t>
                </a:r>
              </a:p>
              <a:p>
                <a:pPr lvl="1"/>
                <a:r>
                  <a:rPr lang="en-US" altLang="zh-TW" dirty="0"/>
                  <a:t>Rotating speed of outer race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= 0 rpm</a:t>
                </a:r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336873"/>
                <a:ext cx="9613861" cy="4209206"/>
              </a:xfrm>
              <a:blipFill>
                <a:blip r:embed="rId2"/>
                <a:stretch>
                  <a:fillRect l="-888" t="-2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/>
          <p:cNvGrpSpPr/>
          <p:nvPr/>
        </p:nvGrpSpPr>
        <p:grpSpPr>
          <a:xfrm>
            <a:off x="6325297" y="2681384"/>
            <a:ext cx="3963840" cy="4084864"/>
            <a:chOff x="6778225" y="2626387"/>
            <a:chExt cx="3976644" cy="4098059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889" b="96333" l="4667" r="98444">
                          <a14:foregroundMark x1="82222" y1="29333" x2="82222" y2="29333"/>
                          <a14:foregroundMark x1="77111" y1="23111" x2="85222" y2="40111"/>
                          <a14:foregroundMark x1="81556" y1="26667" x2="84778" y2="32111"/>
                          <a14:foregroundMark x1="84111" y1="28667" x2="85222" y2="31444"/>
                          <a14:foregroundMark x1="63556" y1="11556" x2="44444" y2="9000"/>
                          <a14:foregroundMark x1="51667" y1="8444" x2="48222" y2="8444"/>
                          <a14:foregroundMark x1="31000" y1="12444" x2="21444" y2="18556"/>
                          <a14:foregroundMark x1="82667" y1="26000" x2="83889" y2="28111"/>
                          <a14:foregroundMark x1="85222" y1="31778" x2="86444" y2="33667"/>
                          <a14:foregroundMark x1="84000" y1="28333" x2="86333" y2="33111"/>
                          <a14:foregroundMark x1="84000" y1="28222" x2="86000" y2="32000"/>
                          <a14:foregroundMark x1="84667" y1="29000" x2="86778" y2="33556"/>
                          <a14:foregroundMark x1="75556" y1="80333" x2="68667" y2="85778"/>
                          <a14:foregroundMark x1="68556" y1="85778" x2="63667" y2="88333"/>
                          <a14:foregroundMark x1="63667" y1="88222" x2="56333" y2="90556"/>
                          <a14:foregroundMark x1="56444" y1="90556" x2="52667" y2="91111"/>
                          <a14:foregroundMark x1="56444" y1="89222" x2="56444" y2="89222"/>
                          <a14:foregroundMark x1="53222" y1="91111" x2="46000" y2="91667"/>
                          <a14:foregroundMark x1="37222" y1="88889" x2="23333" y2="80889"/>
                          <a14:foregroundMark x1="24000" y1="81111" x2="16111" y2="70889"/>
                          <a14:foregroundMark x1="16222" y1="70889" x2="11778" y2="60556"/>
                          <a14:foregroundMark x1="11889" y1="60667" x2="10333" y2="49556"/>
                          <a14:foregroundMark x1="10333" y1="50222" x2="11444" y2="39889"/>
                          <a14:foregroundMark x1="11444" y1="39778" x2="14667" y2="30444"/>
                          <a14:foregroundMark x1="21667" y1="19778" x2="17889" y2="23889"/>
                          <a14:foregroundMark x1="33222" y1="10778" x2="30444" y2="12000"/>
                          <a14:backgroundMark x1="65111" y1="90333" x2="48778" y2="93333"/>
                          <a14:backgroundMark x1="71111" y1="85778" x2="64889" y2="88333"/>
                          <a14:backgroundMark x1="65000" y1="88444" x2="62444" y2="89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5239" y="2626387"/>
              <a:ext cx="3882615" cy="3882615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矩形 6"/>
            <p:cNvSpPr/>
            <p:nvPr/>
          </p:nvSpPr>
          <p:spPr>
            <a:xfrm>
              <a:off x="6778225" y="6509002"/>
              <a:ext cx="397664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dirty="0"/>
                <a:t>https://www.kugellager-express.de/tapered-ball-bearing-32208-40x80x24-75-mm</a:t>
              </a:r>
              <a:endParaRPr lang="zh-TW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493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Healthy</a:t>
            </a:r>
          </a:p>
          <a:p>
            <a:r>
              <a:rPr lang="en-US" altLang="zh-TW" dirty="0"/>
              <a:t>Roller (Ball) damage</a:t>
            </a:r>
          </a:p>
          <a:p>
            <a:r>
              <a:rPr lang="en-US" altLang="zh-TW" dirty="0"/>
              <a:t>Inner race defect</a:t>
            </a:r>
          </a:p>
          <a:p>
            <a:r>
              <a:rPr lang="en-US" altLang="zh-TW" dirty="0"/>
              <a:t>Outer race defect</a:t>
            </a:r>
          </a:p>
          <a:p>
            <a:r>
              <a:rPr lang="en-US" altLang="zh-TW" dirty="0"/>
              <a:t>Inner + Roller</a:t>
            </a:r>
          </a:p>
          <a:p>
            <a:r>
              <a:rPr lang="en-US" altLang="zh-TW" dirty="0"/>
              <a:t>Outer + Roller</a:t>
            </a:r>
          </a:p>
          <a:p>
            <a:r>
              <a:rPr lang="en-US" altLang="zh-TW" dirty="0"/>
              <a:t>Inner + Outer</a:t>
            </a:r>
          </a:p>
          <a:p>
            <a:r>
              <a:rPr lang="en-US" altLang="zh-TW" dirty="0"/>
              <a:t>Inner + Outer + Roller 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5256042" y="2336873"/>
            <a:ext cx="5288137" cy="4209322"/>
            <a:chOff x="5908431" y="427049"/>
            <a:chExt cx="5288137" cy="420932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431" y="427049"/>
              <a:ext cx="5288137" cy="39661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文字方塊 5"/>
            <p:cNvSpPr txBox="1"/>
            <p:nvPr/>
          </p:nvSpPr>
          <p:spPr>
            <a:xfrm>
              <a:off x="6528437" y="4390150"/>
              <a:ext cx="4048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/>
                <a:t>https://slideplayer.com/slide/5780979/</a:t>
              </a:r>
              <a:endParaRPr lang="zh-TW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4951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Parameters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Ball Passing Frequency Outer Race (BPFO)</a:t>
                </a:r>
              </a:p>
              <a:p>
                <a:r>
                  <a:rPr lang="en-US" altLang="zh-TW" dirty="0"/>
                  <a:t>Ball Passing Frequency Inner Race (BPFI)</a:t>
                </a:r>
              </a:p>
              <a:p>
                <a:r>
                  <a:rPr lang="en-US" altLang="zh-TW" dirty="0"/>
                  <a:t>Fundamental Train Frequency (FTF)</a:t>
                </a:r>
              </a:p>
              <a:p>
                <a:r>
                  <a:rPr lang="en-US" altLang="zh-TW" dirty="0"/>
                  <a:t>Ball Spin Frequency (BSF)</a:t>
                </a:r>
              </a:p>
              <a:p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D = pitch </a:t>
                </a:r>
                <a:r>
                  <a:rPr lang="en-US" altLang="zh-TW" dirty="0" err="1"/>
                  <a:t>dia</a:t>
                </a:r>
                <a:r>
                  <a:rPr lang="en-US" altLang="zh-TW" dirty="0"/>
                  <a:t>; d = ball </a:t>
                </a:r>
                <a:r>
                  <a:rPr lang="en-US" altLang="zh-TW" dirty="0" err="1"/>
                  <a:t>dia</a:t>
                </a:r>
                <a:r>
                  <a:rPr lang="en-US" altLang="zh-TW" dirty="0"/>
                  <a:t>;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TW" dirty="0"/>
                  <a:t>= contact angle;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n = no. of balls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3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/>
          <p:cNvGrpSpPr/>
          <p:nvPr/>
        </p:nvGrpSpPr>
        <p:grpSpPr>
          <a:xfrm>
            <a:off x="7939728" y="1127817"/>
            <a:ext cx="3816074" cy="5311079"/>
            <a:chOff x="6988906" y="641393"/>
            <a:chExt cx="3816074" cy="531107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0113" y="641393"/>
              <a:ext cx="3733660" cy="50700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文字方塊 5"/>
            <p:cNvSpPr txBox="1"/>
            <p:nvPr/>
          </p:nvSpPr>
          <p:spPr>
            <a:xfrm>
              <a:off x="6988906" y="5706251"/>
              <a:ext cx="38160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/>
                <a:t>Review of Techniques for Bearings &amp; Gearbox Diagnostics.pdf</a:t>
              </a:r>
              <a:endParaRPr lang="zh-TW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37057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Situations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z="3200" dirty="0"/>
              <a:t>Bearing Defect</a:t>
            </a:r>
          </a:p>
          <a:p>
            <a:pPr lvl="1"/>
            <a:r>
              <a:rPr lang="en-US" altLang="zh-TW" sz="2800" dirty="0"/>
              <a:t>Frequency of Outer Ring Defect (FORD)</a:t>
            </a:r>
          </a:p>
          <a:p>
            <a:pPr lvl="1"/>
            <a:r>
              <a:rPr lang="en-US" altLang="zh-TW" sz="2800" dirty="0"/>
              <a:t>Frequency of Inner Ring Defect (FIRD)</a:t>
            </a:r>
          </a:p>
          <a:p>
            <a:pPr lvl="1"/>
            <a:r>
              <a:rPr lang="en-US" altLang="zh-TW" sz="2800" dirty="0"/>
              <a:t>Frequency of Ball</a:t>
            </a:r>
            <a:r>
              <a:rPr lang="zh-TW" altLang="en-US" sz="2800" dirty="0"/>
              <a:t> </a:t>
            </a:r>
            <a:r>
              <a:rPr lang="en-US" altLang="zh-TW" sz="2800" dirty="0"/>
              <a:t>Defect (FBD)</a:t>
            </a:r>
          </a:p>
          <a:p>
            <a:pPr lvl="1"/>
            <a:endParaRPr lang="en-US" altLang="zh-TW" sz="2800" dirty="0"/>
          </a:p>
          <a:p>
            <a:pPr marL="457200" lvl="1" indent="0">
              <a:buNone/>
            </a:pPr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r>
              <a:rPr lang="en-US" altLang="zh-TW" sz="2800" dirty="0">
                <a:hlinkClick r:id="rId2"/>
              </a:rPr>
              <a:t>http://www1.udel.edu/present/Becky/bearing/</a:t>
            </a:r>
            <a:endParaRPr lang="en-US" altLang="zh-TW" sz="2800" dirty="0"/>
          </a:p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661329" y="2616409"/>
            <a:ext cx="4138822" cy="2632609"/>
            <a:chOff x="7734477" y="1951891"/>
            <a:chExt cx="4138822" cy="263260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477" y="1951891"/>
              <a:ext cx="4138822" cy="2383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文字方塊 5"/>
            <p:cNvSpPr txBox="1"/>
            <p:nvPr/>
          </p:nvSpPr>
          <p:spPr>
            <a:xfrm>
              <a:off x="8121253" y="4338279"/>
              <a:ext cx="33652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/>
                <a:t>https://gfycat.com/lividsarcasticguineapig</a:t>
              </a:r>
              <a:endParaRPr lang="zh-TW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66167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Situations(cont’d)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99" y="593208"/>
            <a:ext cx="2829365" cy="6104772"/>
          </a:xfrm>
          <a:prstGeom prst="rect">
            <a:avLst/>
          </a:prstGeom>
          <a:ln>
            <a:noFill/>
          </a:ln>
        </p:spPr>
      </p:pic>
      <p:pic>
        <p:nvPicPr>
          <p:cNvPr id="5" name="內容版面配置區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26" y="2587394"/>
            <a:ext cx="7821812" cy="33918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1115369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220</TotalTime>
  <Words>1496</Words>
  <Application>Microsoft Office PowerPoint</Application>
  <PresentationFormat>寬螢幕</PresentationFormat>
  <Paragraphs>655</Paragraphs>
  <Slides>46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2" baseType="lpstr">
      <vt:lpstr>新細明體</vt:lpstr>
      <vt:lpstr>Arial</vt:lpstr>
      <vt:lpstr>Cambria Math</vt:lpstr>
      <vt:lpstr>Times New Roman</vt:lpstr>
      <vt:lpstr>Trebuchet MS</vt:lpstr>
      <vt:lpstr>柏林</vt:lpstr>
      <vt:lpstr>Project report - bearing</vt:lpstr>
      <vt:lpstr>Outline</vt:lpstr>
      <vt:lpstr>Background</vt:lpstr>
      <vt:lpstr>Introduction</vt:lpstr>
      <vt:lpstr>Problem Statement</vt:lpstr>
      <vt:lpstr>Cases</vt:lpstr>
      <vt:lpstr>Parameters</vt:lpstr>
      <vt:lpstr>Situations</vt:lpstr>
      <vt:lpstr>Situations(cont’d)</vt:lpstr>
      <vt:lpstr>Solutions</vt:lpstr>
      <vt:lpstr>Enveloping</vt:lpstr>
      <vt:lpstr>Feature of bearing fault</vt:lpstr>
      <vt:lpstr>Feature of bearing fault(cont’d)</vt:lpstr>
      <vt:lpstr>Assumptions Made in Bearing Fault Frequencies </vt:lpstr>
      <vt:lpstr>Decision Fusion Analysis</vt:lpstr>
      <vt:lpstr>Flow chart</vt:lpstr>
      <vt:lpstr>Flow chart</vt:lpstr>
      <vt:lpstr>Bearing dataset</vt:lpstr>
      <vt:lpstr>Bearing dataset</vt:lpstr>
      <vt:lpstr>Feature extraction </vt:lpstr>
      <vt:lpstr>Feature selection</vt:lpstr>
      <vt:lpstr>Fisher score</vt:lpstr>
      <vt:lpstr>Feature visualization(cont’d)</vt:lpstr>
      <vt:lpstr>Feature visualization(cont’d)</vt:lpstr>
      <vt:lpstr>Feature visualization(cont’d)</vt:lpstr>
      <vt:lpstr>K-fold Cross validation(K=4)</vt:lpstr>
      <vt:lpstr>Model training</vt:lpstr>
      <vt:lpstr>SOM</vt:lpstr>
      <vt:lpstr>SOM U-Matrix</vt:lpstr>
      <vt:lpstr>SOM-MQE</vt:lpstr>
      <vt:lpstr>Support Vector Machine (SVM)</vt:lpstr>
      <vt:lpstr>Support Vector Machine (SVM)</vt:lpstr>
      <vt:lpstr>Support Vector Machine (SVM)(cont’d)</vt:lpstr>
      <vt:lpstr>Support Vector Machine (SVM)(cont’d)</vt:lpstr>
      <vt:lpstr>Support Vector Machine (SVM)(cont’d)</vt:lpstr>
      <vt:lpstr>GMM+EM</vt:lpstr>
      <vt:lpstr>GMM+EM(cont’d)</vt:lpstr>
      <vt:lpstr>GMM+EM(cont’d)</vt:lpstr>
      <vt:lpstr>Deep Neural Network</vt:lpstr>
      <vt:lpstr>Deep Neural Network(cont’d)</vt:lpstr>
      <vt:lpstr>Deep Neural Network(cont’d)</vt:lpstr>
      <vt:lpstr>Deep Neural Network(cont’d)</vt:lpstr>
      <vt:lpstr>Deep Neural Network(cont’d)</vt:lpstr>
      <vt:lpstr>Comparison</vt:lpstr>
      <vt:lpstr>conclusion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至豪 江</dc:creator>
  <cp:lastModifiedBy>Windows 使用者</cp:lastModifiedBy>
  <cp:revision>46</cp:revision>
  <dcterms:created xsi:type="dcterms:W3CDTF">2019-08-21T03:21:01Z</dcterms:created>
  <dcterms:modified xsi:type="dcterms:W3CDTF">2019-08-23T18:20:44Z</dcterms:modified>
</cp:coreProperties>
</file>